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2" autoAdjust="0"/>
    <p:restoredTop sz="89809" autoAdjust="0"/>
  </p:normalViewPr>
  <p:slideViewPr>
    <p:cSldViewPr>
      <p:cViewPr varScale="1">
        <p:scale>
          <a:sx n="53" d="100"/>
          <a:sy n="53" d="100"/>
        </p:scale>
        <p:origin x="632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24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80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81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28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38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3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https://www.flickr.com/photos/techy2610/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https://www.flickr.com/photos/usag-yongsan/</a:t>
            </a: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010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Prioritize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200" dirty="0">
                <a:latin typeface="Cambria" panose="02040503050406030204" pitchFamily="18" charset="0"/>
              </a:rPr>
              <a:t>Prioritize</a:t>
            </a:r>
            <a:r>
              <a:rPr lang="en-US" sz="3100" dirty="0">
                <a:latin typeface="Cambria" panose="02040503050406030204" pitchFamily="18" charset="0"/>
              </a:rPr>
              <a:t>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A/B test something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A/B test something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Prioritize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A/B test something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lvl="0" indent="0" algn="ctr"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US" sz="5400" dirty="0" err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DataScienceSF</a:t>
            </a:r>
            <a:endParaRPr lang="en-US" sz="54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1080"/>
              </a:spcBef>
              <a:buClr>
                <a:srgbClr val="FFFFFF"/>
              </a:buClr>
              <a:buSzPct val="25000"/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Cohort 1</a:t>
            </a:r>
          </a:p>
        </p:txBody>
      </p:sp>
    </p:spTree>
    <p:extLst>
      <p:ext uri="{BB962C8B-B14F-4D97-AF65-F5344CB8AC3E}">
        <p14:creationId xmlns:p14="http://schemas.microsoft.com/office/powerpoint/2010/main" val="726933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ASR: </a:t>
            </a:r>
            <a:r>
              <a:rPr lang="en-US" sz="3022" b="0" i="0" u="none" strike="noStrike" cap="none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property tax revenues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56" name="Shape 456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Increased revenue and time to revenue, reduced backlog, and more consistency in assessments</a:t>
            </a:r>
          </a:p>
        </p:txBody>
      </p:sp>
      <p:sp>
        <p:nvSpPr>
          <p:cNvPr id="457" name="Shape 457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When a property sells in SF, we either accept the sales price or modify it to collect property taxes. So which sales should you accept and which should you dig into?</a:t>
            </a:r>
          </a:p>
        </p:txBody>
      </p:sp>
      <p:sp>
        <p:nvSpPr>
          <p:cNvPr id="458" name="Shape 458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Our regression model identifies which sale prices are unusual for the location, time and property details</a:t>
            </a:r>
          </a:p>
        </p:txBody>
      </p:sp>
      <p:sp>
        <p:nvSpPr>
          <p:cNvPr id="459" name="Shape 459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model splits properties into two lists: normal sale prices to enroll directly in tax collection and outlier sales for manual review by appraisers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396" y="5195400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82462" y="5198849"/>
            <a:ext cx="294386" cy="3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6436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3485" y="4892126"/>
            <a:ext cx="329445" cy="9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4892126"/>
            <a:ext cx="329444" cy="90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5629510" y="5903877"/>
            <a:ext cx="3203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 b="0" u="none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Prioritize your backlog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0675" y="1607100"/>
            <a:ext cx="3372224" cy="22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986700" y="3869325"/>
            <a:ext cx="1846200" cy="1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http://www.markersf.com/blog/</a:t>
            </a:r>
          </a:p>
        </p:txBody>
      </p:sp>
    </p:spTree>
    <p:extLst>
      <p:ext uri="{BB962C8B-B14F-4D97-AF65-F5344CB8AC3E}">
        <p14:creationId xmlns:p14="http://schemas.microsoft.com/office/powerpoint/2010/main" val="18678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481" name="Shape 481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eviction prevention that keeps residents in their homes</a:t>
            </a:r>
          </a:p>
        </p:txBody>
      </p:sp>
      <p:sp>
        <p:nvSpPr>
          <p:cNvPr id="482" name="Shape 48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How can we make eviction prevention more proactive by identifying the most problematic eviction notices in real time?</a:t>
            </a:r>
          </a:p>
        </p:txBody>
      </p:sp>
      <p:sp>
        <p:nvSpPr>
          <p:cNvPr id="483" name="Shape 48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An algorithm combines data sources to identify eviction notice filings that are outside the norm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list of flagged eviction notices is sent to eviction prevention services to proactively review for service outreach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Evictions: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Pro-actively prevent evictions</a:t>
            </a:r>
          </a:p>
        </p:txBody>
      </p:sp>
      <p:pic>
        <p:nvPicPr>
          <p:cNvPr id="486" name="Shape 486" descr="Image result for eviction notice"/>
          <p:cNvPicPr preferRelativeResize="0"/>
          <p:nvPr/>
        </p:nvPicPr>
        <p:blipFill rotWithShape="1">
          <a:blip r:embed="rId7">
            <a:alphaModFix/>
          </a:blip>
          <a:srcRect t="17382" b="11755"/>
          <a:stretch/>
        </p:blipFill>
        <p:spPr>
          <a:xfrm>
            <a:off x="5638800" y="1607100"/>
            <a:ext cx="3059951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10059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8197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830964" y="2879104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4115181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812904" y="4174504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04" name="Shape 504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New customers and increased uptake of green subsidies</a:t>
            </a:r>
          </a:p>
        </p:txBody>
      </p:sp>
      <p:sp>
        <p:nvSpPr>
          <p:cNvPr id="505" name="Shape 505"/>
          <p:cNvSpPr/>
          <p:nvPr/>
        </p:nvSpPr>
        <p:spPr>
          <a:xfrm>
            <a:off x="372786" y="1607100"/>
            <a:ext cx="4884900" cy="10760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SF Environment offers financial incentives and technical assistance to help our constituents upgrade their lighting &amp; refrigeration systems. But their list of leads is dwindling - how can they find new leads?</a:t>
            </a:r>
          </a:p>
        </p:txBody>
      </p:sp>
      <p:sp>
        <p:nvSpPr>
          <p:cNvPr id="506" name="Shape 506"/>
          <p:cNvSpPr/>
          <p:nvPr/>
        </p:nvSpPr>
        <p:spPr>
          <a:xfrm>
            <a:off x="372787" y="3353181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Mashed together multiple data sources to identify characteristics of stronger leads</a:t>
            </a:r>
          </a:p>
        </p:txBody>
      </p:sp>
      <p:sp>
        <p:nvSpPr>
          <p:cNvPr id="507" name="Shape 507"/>
          <p:cNvSpPr/>
          <p:nvPr/>
        </p:nvSpPr>
        <p:spPr>
          <a:xfrm>
            <a:off x="372787" y="4708599"/>
            <a:ext cx="4884900" cy="55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New and longer list of property leads with enriched data for targeting marketing campaigns</a:t>
            </a:r>
            <a:endParaRPr lang="en-US" sz="1600" dirty="0">
              <a:solidFill>
                <a:srgbClr val="326D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ENV: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Find new clients to help green our City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486400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1629" y="5058209"/>
            <a:ext cx="1613933" cy="64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12" name="Shape 512" descr="https://static.pexels.com/photos/131023/pexels-photo-131023.png"/>
          <p:cNvPicPr preferRelativeResize="0"/>
          <p:nvPr/>
        </p:nvPicPr>
        <p:blipFill rotWithShape="1">
          <a:blip r:embed="rId8">
            <a:alphaModFix/>
          </a:blip>
          <a:srcRect l="22499" r="17501" b="40557"/>
          <a:stretch/>
        </p:blipFill>
        <p:spPr>
          <a:xfrm>
            <a:off x="5568991" y="1607100"/>
            <a:ext cx="3364654" cy="224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07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27" name="Shape 527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Reduce the dropout rate of moms, infants and children, leading to healthier outcomes for both</a:t>
            </a:r>
          </a:p>
        </p:txBody>
      </p:sp>
      <p:sp>
        <p:nvSpPr>
          <p:cNvPr id="528" name="Shape 528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Since 2011, DPH has seen an increase in mothers dropping out of their nutrition program. Which moms are most at risk of dropout?</a:t>
            </a:r>
          </a:p>
        </p:txBody>
      </p:sp>
      <p:sp>
        <p:nvSpPr>
          <p:cNvPr id="529" name="Shape 529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Built a predictive model that identified moms and infants who are at greatest risk for dropping out</a:t>
            </a:r>
          </a:p>
        </p:txBody>
      </p:sp>
      <p:sp>
        <p:nvSpPr>
          <p:cNvPr id="530" name="Shape 530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Using the high-risk client profiles to conduct targeted interviews to identify program barriers and make service changes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WIC: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Help moms and babies stay in nutrition program</a:t>
            </a:r>
          </a:p>
        </p:txBody>
      </p:sp>
      <p:pic>
        <p:nvPicPr>
          <p:cNvPr id="532" name="Shape 532" descr="Image result for women infant childre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799" y="1607100"/>
            <a:ext cx="3156642" cy="2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4911" y="4753607"/>
            <a:ext cx="2121346" cy="116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5638800" y="5985164"/>
            <a:ext cx="3174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22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391159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48" name="Shape 548"/>
          <p:cNvSpPr/>
          <p:nvPr/>
        </p:nvSpPr>
        <p:spPr>
          <a:xfrm>
            <a:off x="367034" y="6026700"/>
            <a:ext cx="4890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high cost clients and use of high cost emergency 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 small fraction of mental health patients use a large % of resources. Can we identify high users early to improve their outcomes and reduce costs?</a:t>
            </a:r>
          </a:p>
        </p:txBody>
      </p:sp>
      <p:sp>
        <p:nvSpPr>
          <p:cNvPr id="550" name="Shape 550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Build predictive model to identify clients at greatest risk for becoming high users</a:t>
            </a:r>
          </a:p>
        </p:txBody>
      </p:sp>
      <p:sp>
        <p:nvSpPr>
          <p:cNvPr id="551" name="Shape 551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Targeted service model to direct high users to more stable and preventative services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DPH BHS: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Improve results and reduce costs in mental health care</a:t>
            </a:r>
          </a:p>
        </p:txBody>
      </p:sp>
      <p:pic>
        <p:nvPicPr>
          <p:cNvPr id="553" name="Shape 553" descr="https://www.careermd.com/employers/uploadedlogos/San%20Francisco%20Department%20of%20Public%20Health%20-%2024446874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800" y="1607100"/>
            <a:ext cx="3216382" cy="12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9909" y="5077559"/>
            <a:ext cx="1435718" cy="78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0843" y="5044764"/>
            <a:ext cx="981335" cy="82255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477933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4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Find the needle in the haystack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209924" y="5947050"/>
            <a:ext cx="1828800" cy="68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39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5908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830964" y="26501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446677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806845" y="55060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71" name="Shape 571"/>
          <p:cNvSpPr/>
          <p:nvPr/>
        </p:nvSpPr>
        <p:spPr>
          <a:xfrm>
            <a:off x="367025" y="6026825"/>
            <a:ext cx="4890900" cy="77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Increase number of survey respondents and attendees for community meeting, leading to better input</a:t>
            </a:r>
          </a:p>
        </p:txBody>
      </p:sp>
      <p:sp>
        <p:nvSpPr>
          <p:cNvPr id="572" name="Shape 572"/>
          <p:cNvSpPr/>
          <p:nvPr/>
        </p:nvSpPr>
        <p:spPr>
          <a:xfrm>
            <a:off x="372786" y="1607100"/>
            <a:ext cx="4884900" cy="8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Fix-It needs to hear from a wide range of folks to ensure their fixes meet the needs of most residents. How can they increase the number of people who provide input?</a:t>
            </a:r>
          </a:p>
        </p:txBody>
      </p:sp>
      <p:sp>
        <p:nvSpPr>
          <p:cNvPr id="573" name="Shape 573"/>
          <p:cNvSpPr/>
          <p:nvPr/>
        </p:nvSpPr>
        <p:spPr>
          <a:xfrm>
            <a:off x="372787" y="3124200"/>
            <a:ext cx="4884900" cy="6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Test a new, behaviorally informed flyer compared to the existing flyer</a:t>
            </a:r>
          </a:p>
        </p:txBody>
      </p:sp>
      <p:sp>
        <p:nvSpPr>
          <p:cNvPr id="574" name="Shape 574"/>
          <p:cNvSpPr/>
          <p:nvPr/>
        </p:nvSpPr>
        <p:spPr>
          <a:xfrm>
            <a:off x="372787" y="4419599"/>
            <a:ext cx="4884900" cy="84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dirty="0">
                <a:solidFill>
                  <a:srgbClr val="326D89"/>
                </a:solidFill>
                <a:ea typeface="Calibri"/>
                <a:cs typeface="Calibri"/>
                <a:sym typeface="Calibri"/>
              </a:rPr>
              <a:t>Use whichever flyer gets the best response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MYR: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Increase community input for Fix-It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6495" y="4700820"/>
            <a:ext cx="1828683" cy="10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613081" y="592692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A/B test something</a:t>
            </a:r>
          </a:p>
        </p:txBody>
      </p:sp>
      <p:pic>
        <p:nvPicPr>
          <p:cNvPr id="578" name="Shape 578" descr="https://pbs.twimg.com/profile_images/910657014811959296/T7OoRo49_400x4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1681" y="13716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46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89" y="1066800"/>
            <a:ext cx="456743" cy="4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835744" y="11261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Issue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789" y="2362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830964" y="2421523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789" y="38862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812904" y="3945523"/>
            <a:ext cx="14730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Service Change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34" y="5181600"/>
            <a:ext cx="456819" cy="4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806845" y="5240923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sp>
        <p:nvSpPr>
          <p:cNvPr id="592" name="Shape 592"/>
          <p:cNvSpPr/>
          <p:nvPr/>
        </p:nvSpPr>
        <p:spPr>
          <a:xfrm>
            <a:off x="367034" y="5761623"/>
            <a:ext cx="4890900" cy="79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Expected: Reduction in staff time, more accurate cost estimates, and earlier identification of pieces in need of conservation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72786" y="1607100"/>
            <a:ext cx="4884900" cy="6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The Arts Commission needs to accurately and efficiently project long-term costs to budget for art preservation</a:t>
            </a:r>
          </a:p>
        </p:txBody>
      </p:sp>
      <p:sp>
        <p:nvSpPr>
          <p:cNvPr id="594" name="Shape 594"/>
          <p:cNvSpPr/>
          <p:nvPr/>
        </p:nvSpPr>
        <p:spPr>
          <a:xfrm>
            <a:off x="372787" y="2895599"/>
            <a:ext cx="4884900" cy="8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Revised cost formula and new tool to provide long-term projections and prioritization of conservation projects on demand</a:t>
            </a:r>
          </a:p>
        </p:txBody>
      </p:sp>
      <p:sp>
        <p:nvSpPr>
          <p:cNvPr id="595" name="Shape 595"/>
          <p:cNvSpPr/>
          <p:nvPr/>
        </p:nvSpPr>
        <p:spPr>
          <a:xfrm>
            <a:off x="372787" y="4419599"/>
            <a:ext cx="48849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Use tool to model cost scenarios instead of manual, one time process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228600" y="0"/>
            <a:ext cx="8751300" cy="11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6D89"/>
              </a:buClr>
              <a:buSzPct val="25000"/>
              <a:buFont typeface="Calibri"/>
              <a:buNone/>
            </a:pPr>
            <a:r>
              <a:rPr lang="en-US" sz="4387" b="1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ART: </a:t>
            </a:r>
            <a:r>
              <a:rPr lang="en-US" sz="3022">
                <a:solidFill>
                  <a:srgbClr val="326D89"/>
                </a:solidFill>
                <a:latin typeface="Cambria"/>
                <a:ea typeface="Cambria"/>
                <a:cs typeface="Cambria"/>
                <a:sym typeface="Cambria"/>
              </a:rPr>
              <a:t>Preserve City art for the future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5562600" y="5638800"/>
            <a:ext cx="32196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26D8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326D89"/>
                </a:solidFill>
                <a:latin typeface="Calibri"/>
                <a:ea typeface="Calibri"/>
                <a:cs typeface="Calibri"/>
                <a:sym typeface="Calibri"/>
              </a:rPr>
              <a:t>Optimize your resources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9449" y="4466348"/>
            <a:ext cx="2798498" cy="11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275" y="1607100"/>
            <a:ext cx="3397350" cy="213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9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644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17798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17798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33644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17798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3644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1462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17798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39624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3: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10668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46702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52798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52798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Jun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 – Jun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61838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45992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45992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0792" y="61838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45992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61838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49686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32" idx="4"/>
            <a:endCxn id="35" idx="0"/>
          </p:cNvCxnSpPr>
          <p:nvPr/>
        </p:nvCxnSpPr>
        <p:spPr>
          <a:xfrm>
            <a:off x="1670924" y="59656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49686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49686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33" idx="4"/>
            <a:endCxn id="42" idx="0"/>
          </p:cNvCxnSpPr>
          <p:nvPr/>
        </p:nvCxnSpPr>
        <p:spPr>
          <a:xfrm>
            <a:off x="3484368" y="59656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1" idx="2"/>
            <a:endCxn id="52" idx="0"/>
          </p:cNvCxnSpPr>
          <p:nvPr/>
        </p:nvCxnSpPr>
        <p:spPr>
          <a:xfrm flipH="1">
            <a:off x="5953477" y="58894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52758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45992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49686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per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r>
              <a:rPr lang="en-US" sz="2200" dirty="0"/>
              <a:t>Other technical assistance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78"/>
          <a:stretch/>
        </p:blipFill>
        <p:spPr>
          <a:xfrm>
            <a:off x="0" y="1143001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3722</Words>
  <Application>Microsoft Office PowerPoint</Application>
  <PresentationFormat>On-screen Show (4:3)</PresentationFormat>
  <Paragraphs>672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Calibri</vt:lpstr>
      <vt:lpstr>Calibri (Headings)</vt:lpstr>
      <vt:lpstr>Cambria</vt:lpstr>
      <vt:lpstr>Cracked</vt:lpstr>
      <vt:lpstr>Droid Sans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Prioritize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A/B test something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Mayor Intern</cp:lastModifiedBy>
  <cp:revision>189</cp:revision>
  <cp:lastPrinted>2017-10-17T15:56:41Z</cp:lastPrinted>
  <dcterms:created xsi:type="dcterms:W3CDTF">2015-09-29T15:32:57Z</dcterms:created>
  <dcterms:modified xsi:type="dcterms:W3CDTF">2017-10-24T17:14:38Z</dcterms:modified>
</cp:coreProperties>
</file>